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IQ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89247"/>
  </p:normalViewPr>
  <p:slideViewPr>
    <p:cSldViewPr snapToGrid="0">
      <p:cViewPr varScale="1">
        <p:scale>
          <a:sx n="99" d="100"/>
          <a:sy n="99" d="100"/>
        </p:scale>
        <p:origin x="392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A5B33-369E-C441-EFF0-E1C65EB18B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3638F5-491D-4722-12C1-FC777D796F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992E65-8E0E-49CB-7CB1-F425619FD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F9C3-6F7D-FB4E-BC4F-B40F4BBEA72A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A32F35-F435-5E30-0113-B659EBB32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556759-D02E-ADEA-9EA9-9042977F9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B802-A7FD-2A43-8856-04563112D2E3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3864251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980B6-A4D9-744B-0D95-395C6EECF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F3FBE9-41DD-9F48-DA05-F45620FE9C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44F77-DCD1-8D26-8180-0B98A652C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F9C3-6F7D-FB4E-BC4F-B40F4BBEA72A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FCFBA6-572E-C13C-D2BD-216D67982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70DC9D-50DF-6CF3-BF52-0D51C1BBE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B802-A7FD-2A43-8856-04563112D2E3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1706674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9A8858-9509-7A3A-118D-A5088149D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1E9D67-E66F-4CF0-5060-D5903EBBB1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8E98B-38FE-9A4A-ABE5-2CD23B08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F9C3-6F7D-FB4E-BC4F-B40F4BBEA72A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D7CFD-4F82-D543-7F8E-5987CF6DF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657CB7-E36D-E03E-3A55-7AEA010F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B802-A7FD-2A43-8856-04563112D2E3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2008628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00C63-D6E0-4539-12E2-84B06DF94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0245F-ABFD-2FC7-55FA-1796829B72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893FF4-197D-5ACB-61D3-A76A1348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F9C3-6F7D-FB4E-BC4F-B40F4BBEA72A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B4ACD-A692-E525-B3F9-63F51A4F6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3069D4-718A-2155-5CD9-2875044EC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B802-A7FD-2A43-8856-04563112D2E3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672877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80164-AEA7-9E4E-6B16-C76573F41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2E7A-8A94-AECA-2099-89B92BDD6E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6F308-9A20-203E-065A-E4EEDFC2B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F9C3-6F7D-FB4E-BC4F-B40F4BBEA72A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395D9-3DB0-6C41-9432-86774011A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077CC-F0E6-19AF-8F2B-840E2FAE0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B802-A7FD-2A43-8856-04563112D2E3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3570283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C8076-D11C-45D9-6B4E-6A41F4E5A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94A9A-5339-7EA7-A9EB-AE3043D74E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5070A2-5367-A6AE-941B-7950ED820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9A2B37-BCA0-005A-8C19-EBF12D46E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F9C3-6F7D-FB4E-BC4F-B40F4BBEA72A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95381E-05D0-EEC6-53B1-4F1E0724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BA8A99-C00E-FAAC-4BCC-EFEAACCE4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B802-A7FD-2A43-8856-04563112D2E3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2405954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E8C65-4248-5013-B898-BBE773FE9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B10DE3-AA73-6968-4AD8-0BE212C35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3176EE-2AE0-60FA-0838-75362DA3B9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3711A2-FD51-A416-521B-7F25118B3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1BD664-B8AB-FF93-80FC-A487E50291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E1D4AF-4A2D-723B-2BFE-EA45C70DA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F9C3-6F7D-FB4E-BC4F-B40F4BBEA72A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237789-BD1B-C283-9E0D-067CB8320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7E5E85-4296-A2A7-FFF5-92D113682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B802-A7FD-2A43-8856-04563112D2E3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2949218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907E4-4DC2-FE7D-69F0-5099933D7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10800F-FA71-C010-ACAE-07AE5EECE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F9C3-6F7D-FB4E-BC4F-B40F4BBEA72A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863256-4AC2-83F2-9297-EDCB50450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2EBB51-85DE-6DA7-1C0C-94BF0CA7B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B802-A7FD-2A43-8856-04563112D2E3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3724634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60980F-28B5-1E15-0095-CFF1BA49A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F9C3-6F7D-FB4E-BC4F-B40F4BBEA72A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2BE406-AB9A-B582-F848-D601ABF95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507CEF-6003-A915-FCA7-E22524A23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B802-A7FD-2A43-8856-04563112D2E3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3812016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B404D-2034-7E96-AAA2-DFADDDF5E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C5888B-25A6-C8B8-7EC3-7F9AC9D5A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A5505E-69B3-B038-4708-A2774E0563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74C6E8-39C5-1ED4-55E8-3DB326BBA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F9C3-6F7D-FB4E-BC4F-B40F4BBEA72A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C37F9F-5473-796D-28E6-5A3C34A75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CD3CA-9B61-8F34-A4CD-6AC4D2983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B802-A7FD-2A43-8856-04563112D2E3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920976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BF5DC-7722-B305-1430-4DF3CBA5E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0A05A1-0C22-0912-1F58-41A835E19C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Q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383F9E-8F2F-CC99-1E74-0CEB86A34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027EF0-9239-D34E-AFAA-44F00AB93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F9C3-6F7D-FB4E-BC4F-B40F4BBEA72A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127E93-9F34-9623-3DB8-9E71D5742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Q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A54E87-49B7-7B01-8E32-81D3B0062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7B802-A7FD-2A43-8856-04563112D2E3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3065044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DF1974-7480-9A4C-D3F9-551D08F8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Q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6FAB0-6B5D-E63E-C982-BB17771BD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Q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8E4710-BF13-57C0-2CD5-353F8CE062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5AF9C3-6F7D-FB4E-BC4F-B40F4BBEA72A}" type="datetimeFigureOut">
              <a:rPr lang="en-IQ" smtClean="0"/>
              <a:t>23/02/2025</a:t>
            </a:fld>
            <a:endParaRPr lang="en-IQ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EE4233-1064-95ED-B92C-1ED880973D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Q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26954-3A35-E149-53E2-AFBA5230E7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67B802-A7FD-2A43-8856-04563112D2E3}" type="slidenum">
              <a:rPr lang="en-IQ" smtClean="0"/>
              <a:t>‹#›</a:t>
            </a:fld>
            <a:endParaRPr lang="en-IQ"/>
          </a:p>
        </p:txBody>
      </p:sp>
    </p:spTree>
    <p:extLst>
      <p:ext uri="{BB962C8B-B14F-4D97-AF65-F5344CB8AC3E}">
        <p14:creationId xmlns:p14="http://schemas.microsoft.com/office/powerpoint/2010/main" val="966453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Q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863F0-A2F1-E472-CCFF-42428F9CA3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dirty="0"/>
              <a:t>Valvular Heart Diseases</a:t>
            </a:r>
            <a:endParaRPr lang="en-IQ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E081E3-E461-76EF-F360-D01CB8847B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Q" dirty="0"/>
              <a:t>Dr Mazin A Hazza</a:t>
            </a:r>
          </a:p>
        </p:txBody>
      </p:sp>
    </p:spTree>
    <p:extLst>
      <p:ext uri="{BB962C8B-B14F-4D97-AF65-F5344CB8AC3E}">
        <p14:creationId xmlns:p14="http://schemas.microsoft.com/office/powerpoint/2010/main" val="2289323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82F1E-2CF0-7101-58CD-6780AE4B9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Treatment of severe 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8F001-D912-9978-17F4-C4A4229F0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Q" dirty="0"/>
              <a:t>Plaiable valve= balloon Mitral valvoplasty.</a:t>
            </a:r>
          </a:p>
          <a:p>
            <a:r>
              <a:rPr lang="en-IQ" dirty="0"/>
              <a:t>Non pliable valve= surgery</a:t>
            </a:r>
          </a:p>
          <a:p>
            <a:r>
              <a:rPr lang="en-US" dirty="0"/>
              <a:t>S</a:t>
            </a:r>
            <a:r>
              <a:rPr lang="en-IQ" dirty="0"/>
              <a:t>urgery= repair or tissue valve replacement or metalic valve replacement</a:t>
            </a:r>
          </a:p>
        </p:txBody>
      </p:sp>
    </p:spTree>
    <p:extLst>
      <p:ext uri="{BB962C8B-B14F-4D97-AF65-F5344CB8AC3E}">
        <p14:creationId xmlns:p14="http://schemas.microsoft.com/office/powerpoint/2010/main" val="41266986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786BD-F961-59F0-4507-97502C4A4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MR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90E1F19-C8F1-EF35-B697-4860F5330F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8097151"/>
              </p:ext>
            </p:extLst>
          </p:nvPr>
        </p:nvGraphicFramePr>
        <p:xfrm>
          <a:off x="838200" y="1408670"/>
          <a:ext cx="9739185" cy="5214550"/>
        </p:xfrm>
        <a:graphic>
          <a:graphicData uri="http://schemas.openxmlformats.org/drawingml/2006/table">
            <a:tbl>
              <a:tblPr/>
              <a:tblGrid>
                <a:gridCol w="3246395">
                  <a:extLst>
                    <a:ext uri="{9D8B030D-6E8A-4147-A177-3AD203B41FA5}">
                      <a16:colId xmlns:a16="http://schemas.microsoft.com/office/drawing/2014/main" val="2761648533"/>
                    </a:ext>
                  </a:extLst>
                </a:gridCol>
                <a:gridCol w="3246395">
                  <a:extLst>
                    <a:ext uri="{9D8B030D-6E8A-4147-A177-3AD203B41FA5}">
                      <a16:colId xmlns:a16="http://schemas.microsoft.com/office/drawing/2014/main" val="589898698"/>
                    </a:ext>
                  </a:extLst>
                </a:gridCol>
                <a:gridCol w="3246395">
                  <a:extLst>
                    <a:ext uri="{9D8B030D-6E8A-4147-A177-3AD203B41FA5}">
                      <a16:colId xmlns:a16="http://schemas.microsoft.com/office/drawing/2014/main" val="447302322"/>
                    </a:ext>
                  </a:extLst>
                </a:gridCol>
              </a:tblGrid>
              <a:tr h="453439">
                <a:tc>
                  <a:txBody>
                    <a:bodyPr/>
                    <a:lstStyle/>
                    <a:p>
                      <a:br>
                        <a:rPr lang="en-IQ" sz="1200">
                          <a:effectLst/>
                          <a:latin typeface="Helvetica" pitchFamily="2" charset="0"/>
                        </a:rPr>
                      </a:br>
                      <a:endParaRPr lang="en-IQ" sz="1200">
                        <a:effectLst/>
                        <a:latin typeface="Helvetica" pitchFamily="2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Helvetica" pitchFamily="2" charset="0"/>
                        </a:rPr>
                        <a:t>Primary ("Organic")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Helvetica" pitchFamily="2" charset="0"/>
                        </a:rPr>
                        <a:t>Secondary ("Functional")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8226968"/>
                  </a:ext>
                </a:extLst>
              </a:tr>
              <a:tr h="226721"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Helvetica" pitchFamily="2" charset="0"/>
                        </a:rPr>
                        <a:t>Acute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Helvetica" pitchFamily="2" charset="0"/>
                        </a:rPr>
                        <a:t>Papillary muscle ischemia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Helvetica" pitchFamily="2" charset="0"/>
                        </a:rPr>
                        <a:t>Acute ischemic LV dilatation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8952405"/>
                  </a:ext>
                </a:extLst>
              </a:tr>
              <a:tr h="453439">
                <a:tc>
                  <a:txBody>
                    <a:bodyPr/>
                    <a:lstStyle/>
                    <a:p>
                      <a:br>
                        <a:rPr lang="en-IQ" sz="1200">
                          <a:effectLst/>
                          <a:latin typeface="Helvetica" pitchFamily="2" charset="0"/>
                        </a:rPr>
                      </a:br>
                      <a:endParaRPr lang="en-IQ" sz="1200">
                        <a:effectLst/>
                        <a:latin typeface="Helvetica" pitchFamily="2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Helvetica" pitchFamily="2" charset="0"/>
                        </a:rPr>
                        <a:t>Ruptured papillary muscle</a:t>
                      </a:r>
                    </a:p>
                    <a:p>
                      <a:r>
                        <a:rPr lang="en-US" sz="1200">
                          <a:effectLst/>
                          <a:latin typeface="Helvetica" pitchFamily="2" charset="0"/>
                        </a:rPr>
                        <a:t>(trauma, infarction)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IQ" sz="1200">
                          <a:effectLst/>
                          <a:latin typeface="Helvetica" pitchFamily="2" charset="0"/>
                        </a:rPr>
                      </a:br>
                      <a:endParaRPr lang="en-IQ" sz="1200">
                        <a:effectLst/>
                        <a:latin typeface="Helvetica" pitchFamily="2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5309606"/>
                  </a:ext>
                </a:extLst>
              </a:tr>
              <a:tr h="453439">
                <a:tc>
                  <a:txBody>
                    <a:bodyPr/>
                    <a:lstStyle/>
                    <a:p>
                      <a:br>
                        <a:rPr lang="en-IQ" sz="1200">
                          <a:effectLst/>
                          <a:latin typeface="Helvetica" pitchFamily="2" charset="0"/>
                        </a:rPr>
                      </a:br>
                      <a:endParaRPr lang="en-IQ" sz="1200">
                        <a:effectLst/>
                        <a:latin typeface="Helvetica" pitchFamily="2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Helvetica" pitchFamily="2" charset="0"/>
                        </a:rPr>
                        <a:t>Flail mitral valve leaflet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IQ" sz="1200">
                          <a:effectLst/>
                          <a:latin typeface="Helvetica" pitchFamily="2" charset="0"/>
                        </a:rPr>
                      </a:br>
                      <a:endParaRPr lang="en-IQ" sz="1200">
                        <a:effectLst/>
                        <a:latin typeface="Helvetica" pitchFamily="2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9448981"/>
                  </a:ext>
                </a:extLst>
              </a:tr>
              <a:tr h="453439">
                <a:tc>
                  <a:txBody>
                    <a:bodyPr/>
                    <a:lstStyle/>
                    <a:p>
                      <a:br>
                        <a:rPr lang="en-IQ" sz="1200">
                          <a:effectLst/>
                          <a:latin typeface="Helvetica" pitchFamily="2" charset="0"/>
                        </a:rPr>
                      </a:br>
                      <a:endParaRPr lang="en-IQ" sz="1200">
                        <a:effectLst/>
                        <a:latin typeface="Helvetica" pitchFamily="2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Helvetica" pitchFamily="2" charset="0"/>
                        </a:rPr>
                        <a:t>Ruptured chordae tendinae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IQ" sz="1200">
                          <a:effectLst/>
                          <a:latin typeface="Helvetica" pitchFamily="2" charset="0"/>
                        </a:rPr>
                      </a:br>
                      <a:endParaRPr lang="en-IQ" sz="1200">
                        <a:effectLst/>
                        <a:latin typeface="Helvetica" pitchFamily="2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3970542"/>
                  </a:ext>
                </a:extLst>
              </a:tr>
              <a:tr h="453439">
                <a:tc>
                  <a:txBody>
                    <a:bodyPr/>
                    <a:lstStyle/>
                    <a:p>
                      <a:br>
                        <a:rPr lang="en-IQ" sz="1200">
                          <a:effectLst/>
                          <a:latin typeface="Helvetica" pitchFamily="2" charset="0"/>
                        </a:rPr>
                      </a:br>
                      <a:endParaRPr lang="en-IQ" sz="1200">
                        <a:effectLst/>
                        <a:latin typeface="Helvetica" pitchFamily="2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Helvetica" pitchFamily="2" charset="0"/>
                        </a:rPr>
                        <a:t>Endocarditis (leaflet perforation)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IQ" sz="1200">
                          <a:effectLst/>
                          <a:latin typeface="Helvetica" pitchFamily="2" charset="0"/>
                        </a:rPr>
                      </a:br>
                      <a:endParaRPr lang="en-IQ" sz="1200">
                        <a:effectLst/>
                        <a:latin typeface="Helvetica" pitchFamily="2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6007190"/>
                  </a:ext>
                </a:extLst>
              </a:tr>
              <a:tr h="453439"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Helvetica" pitchFamily="2" charset="0"/>
                        </a:rPr>
                        <a:t>Chronic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Helvetica" pitchFamily="2" charset="0"/>
                        </a:rPr>
                        <a:t>Flail mitral valve leaflet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Helvetica" pitchFamily="2" charset="0"/>
                        </a:rPr>
                        <a:t>Chronic ischemic mitral</a:t>
                      </a:r>
                    </a:p>
                    <a:p>
                      <a:r>
                        <a:rPr lang="en-US" sz="1200">
                          <a:effectLst/>
                          <a:latin typeface="Helvetica" pitchFamily="2" charset="0"/>
                        </a:rPr>
                        <a:t>regurgitation (CIMR)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3917520"/>
                  </a:ext>
                </a:extLst>
              </a:tr>
              <a:tr h="453439">
                <a:tc>
                  <a:txBody>
                    <a:bodyPr/>
                    <a:lstStyle/>
                    <a:p>
                      <a:br>
                        <a:rPr lang="en-IQ" sz="1200">
                          <a:effectLst/>
                          <a:latin typeface="Helvetica" pitchFamily="2" charset="0"/>
                        </a:rPr>
                      </a:br>
                      <a:endParaRPr lang="en-IQ" sz="1200">
                        <a:effectLst/>
                        <a:latin typeface="Helvetica" pitchFamily="2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Helvetica" pitchFamily="2" charset="0"/>
                        </a:rPr>
                        <a:t>Mitral valve prolapse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Helvetica" pitchFamily="2" charset="0"/>
                        </a:rPr>
                        <a:t>Non-ischemic LV dilatation (failure of leaflets to coapt)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8249609"/>
                  </a:ext>
                </a:extLst>
              </a:tr>
              <a:tr h="453439">
                <a:tc>
                  <a:txBody>
                    <a:bodyPr/>
                    <a:lstStyle/>
                    <a:p>
                      <a:br>
                        <a:rPr lang="en-IQ" sz="1200">
                          <a:effectLst/>
                          <a:latin typeface="Helvetica" pitchFamily="2" charset="0"/>
                        </a:rPr>
                      </a:br>
                      <a:endParaRPr lang="en-IQ" sz="1200">
                        <a:effectLst/>
                        <a:latin typeface="Helvetica" pitchFamily="2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Helvetica" pitchFamily="2" charset="0"/>
                        </a:rPr>
                        <a:t>Ruptured chordae tendinae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Helvetica" pitchFamily="2" charset="0"/>
                        </a:rPr>
                        <a:t>Non-ischemic LV systolic</a:t>
                      </a:r>
                    </a:p>
                    <a:p>
                      <a:r>
                        <a:rPr lang="en-US" sz="1200">
                          <a:effectLst/>
                          <a:latin typeface="Helvetica" pitchFamily="2" charset="0"/>
                        </a:rPr>
                        <a:t>dysfunction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1156620"/>
                  </a:ext>
                </a:extLst>
              </a:tr>
              <a:tr h="453439">
                <a:tc>
                  <a:txBody>
                    <a:bodyPr/>
                    <a:lstStyle/>
                    <a:p>
                      <a:br>
                        <a:rPr lang="en-IQ" sz="1200">
                          <a:effectLst/>
                          <a:latin typeface="Helvetica" pitchFamily="2" charset="0"/>
                        </a:rPr>
                      </a:br>
                      <a:endParaRPr lang="en-IQ" sz="1200">
                        <a:effectLst/>
                        <a:latin typeface="Helvetica" pitchFamily="2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Helvetica" pitchFamily="2" charset="0"/>
                        </a:rPr>
                        <a:t>Degeneration (myxomatous, endocarditis, calcification)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Helvetica" pitchFamily="2" charset="0"/>
                        </a:rPr>
                        <a:t>Hypertrophic cardiomyopathy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4420378"/>
                  </a:ext>
                </a:extLst>
              </a:tr>
              <a:tr h="453439">
                <a:tc>
                  <a:txBody>
                    <a:bodyPr/>
                    <a:lstStyle/>
                    <a:p>
                      <a:br>
                        <a:rPr lang="en-IQ" sz="1200">
                          <a:effectLst/>
                          <a:latin typeface="Helvetica" pitchFamily="2" charset="0"/>
                        </a:rPr>
                      </a:br>
                      <a:endParaRPr lang="en-IQ" sz="1200">
                        <a:effectLst/>
                        <a:latin typeface="Helvetica" pitchFamily="2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Helvetica" pitchFamily="2" charset="0"/>
                        </a:rPr>
                        <a:t>Rheumatic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Helvetica" pitchFamily="2" charset="0"/>
                        </a:rPr>
                        <a:t>Right ventricular pacing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289988"/>
                  </a:ext>
                </a:extLst>
              </a:tr>
              <a:tr h="453439">
                <a:tc>
                  <a:txBody>
                    <a:bodyPr/>
                    <a:lstStyle/>
                    <a:p>
                      <a:br>
                        <a:rPr lang="en-IQ" sz="1200">
                          <a:effectLst/>
                          <a:latin typeface="Helvetica" pitchFamily="2" charset="0"/>
                        </a:rPr>
                      </a:br>
                      <a:endParaRPr lang="en-IQ" sz="1200">
                        <a:effectLst/>
                        <a:latin typeface="Helvetica" pitchFamily="2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effectLst/>
                          <a:latin typeface="Helvetica" pitchFamily="2" charset="0"/>
                        </a:rPr>
                        <a:t>Congenita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effectLst/>
                          <a:latin typeface="Helvetica" pitchFamily="2" charset="0"/>
                        </a:rPr>
                        <a:t>Aortic ins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28130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18904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66217-1C5E-154E-03CD-748AEC677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Clinical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D901D-F044-E5FD-A818-A57B17BC4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Q" dirty="0"/>
              <a:t>DOE</a:t>
            </a:r>
          </a:p>
          <a:p>
            <a:r>
              <a:rPr lang="en-US" dirty="0"/>
              <a:t>C</a:t>
            </a:r>
            <a:r>
              <a:rPr lang="en-IQ" dirty="0"/>
              <a:t>hest pain</a:t>
            </a:r>
          </a:p>
          <a:p>
            <a:r>
              <a:rPr lang="en-IQ" dirty="0"/>
              <a:t>palpitaion</a:t>
            </a:r>
          </a:p>
        </p:txBody>
      </p:sp>
    </p:spTree>
    <p:extLst>
      <p:ext uri="{BB962C8B-B14F-4D97-AF65-F5344CB8AC3E}">
        <p14:creationId xmlns:p14="http://schemas.microsoft.com/office/powerpoint/2010/main" val="265858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C57D6-1819-6966-5C6F-5D3063FE8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signes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0239F-E199-27FC-DF8B-897CEC67D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IQ" dirty="0"/>
              <a:t>aint S1</a:t>
            </a:r>
          </a:p>
          <a:p>
            <a:r>
              <a:rPr lang="en-IQ" dirty="0"/>
              <a:t>Systolim M</a:t>
            </a:r>
          </a:p>
          <a:p>
            <a:r>
              <a:rPr lang="en-IQ" dirty="0"/>
              <a:t>Systolic click</a:t>
            </a:r>
          </a:p>
        </p:txBody>
      </p:sp>
    </p:spTree>
    <p:extLst>
      <p:ext uri="{BB962C8B-B14F-4D97-AF65-F5344CB8AC3E}">
        <p14:creationId xmlns:p14="http://schemas.microsoft.com/office/powerpoint/2010/main" val="25685235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AE457-C0D7-DDA1-22BD-9D1BB04AA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81AC5-2DF2-782D-81E8-2812F5263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Q" dirty="0"/>
              <a:t>ECG</a:t>
            </a:r>
          </a:p>
          <a:p>
            <a:r>
              <a:rPr lang="en-IQ" dirty="0"/>
              <a:t>Echo</a:t>
            </a:r>
          </a:p>
        </p:txBody>
      </p:sp>
    </p:spTree>
    <p:extLst>
      <p:ext uri="{BB962C8B-B14F-4D97-AF65-F5344CB8AC3E}">
        <p14:creationId xmlns:p14="http://schemas.microsoft.com/office/powerpoint/2010/main" val="10672550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0F3C2-5B50-B609-4442-B7F59BFBF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manegment</a:t>
            </a:r>
          </a:p>
        </p:txBody>
      </p:sp>
      <p:pic>
        <p:nvPicPr>
          <p:cNvPr id="5" name="Content Placeholder 4" descr="A screenshot of a diagram&#10;&#10;AI-generated content may be incorrect.">
            <a:extLst>
              <a:ext uri="{FF2B5EF4-FFF2-40B4-BE49-F238E27FC236}">
                <a16:creationId xmlns:a16="http://schemas.microsoft.com/office/drawing/2014/main" id="{14345D89-F26A-1C7A-0B0C-1E408E49EF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4558" y="1285103"/>
            <a:ext cx="9105363" cy="5207772"/>
          </a:xfrm>
        </p:spPr>
      </p:pic>
    </p:spTree>
    <p:extLst>
      <p:ext uri="{BB962C8B-B14F-4D97-AF65-F5344CB8AC3E}">
        <p14:creationId xmlns:p14="http://schemas.microsoft.com/office/powerpoint/2010/main" val="32488181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A9A57-557E-D314-D47B-DBCEFD4D8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Aortic stenosis</a:t>
            </a:r>
          </a:p>
        </p:txBody>
      </p:sp>
      <p:pic>
        <p:nvPicPr>
          <p:cNvPr id="5" name="Content Placeholder 4" descr="A list of medical information&#10;&#10;AI-generated content may be incorrect.">
            <a:extLst>
              <a:ext uri="{FF2B5EF4-FFF2-40B4-BE49-F238E27FC236}">
                <a16:creationId xmlns:a16="http://schemas.microsoft.com/office/drawing/2014/main" id="{B3B9CDBE-25A9-C742-6937-91DE3B1BE7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06453" y="1825625"/>
            <a:ext cx="4579093" cy="4351338"/>
          </a:xfrm>
        </p:spPr>
      </p:pic>
    </p:spTree>
    <p:extLst>
      <p:ext uri="{BB962C8B-B14F-4D97-AF65-F5344CB8AC3E}">
        <p14:creationId xmlns:p14="http://schemas.microsoft.com/office/powerpoint/2010/main" val="16322352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31F14-3038-7D81-1C7C-4DD416FFA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IQ" dirty="0"/>
              <a:t>linical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3C5D4F-6617-8D52-B108-906FA4B6D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Q" dirty="0"/>
              <a:t>DOE</a:t>
            </a:r>
          </a:p>
          <a:p>
            <a:r>
              <a:rPr lang="en-IQ" dirty="0"/>
              <a:t>CP</a:t>
            </a:r>
          </a:p>
          <a:p>
            <a:r>
              <a:rPr lang="en-IQ" dirty="0"/>
              <a:t>Syncope</a:t>
            </a:r>
          </a:p>
        </p:txBody>
      </p:sp>
    </p:spTree>
    <p:extLst>
      <p:ext uri="{BB962C8B-B14F-4D97-AF65-F5344CB8AC3E}">
        <p14:creationId xmlns:p14="http://schemas.microsoft.com/office/powerpoint/2010/main" val="38394788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EA5CC-29A9-702F-2E71-E56998D4A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signs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602CD-5E7C-91BF-31E5-535C40B965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IQ" dirty="0"/>
              <a:t>low raising pulse</a:t>
            </a:r>
          </a:p>
          <a:p>
            <a:r>
              <a:rPr lang="en-US" dirty="0"/>
              <a:t>N</a:t>
            </a:r>
            <a:r>
              <a:rPr lang="en-IQ" dirty="0"/>
              <a:t>arrow pulse pressure</a:t>
            </a:r>
          </a:p>
          <a:p>
            <a:r>
              <a:rPr lang="en-US" dirty="0"/>
              <a:t>S</a:t>
            </a:r>
            <a:r>
              <a:rPr lang="en-IQ" dirty="0"/>
              <a:t>ystolic M at the aortic area radiated to the neck</a:t>
            </a:r>
          </a:p>
          <a:p>
            <a:r>
              <a:rPr lang="en-US" dirty="0"/>
              <a:t>F</a:t>
            </a:r>
            <a:r>
              <a:rPr lang="en-IQ" dirty="0"/>
              <a:t>aint S2</a:t>
            </a:r>
          </a:p>
          <a:p>
            <a:r>
              <a:rPr lang="en-US" dirty="0"/>
              <a:t>C</a:t>
            </a:r>
            <a:r>
              <a:rPr lang="en-IQ" dirty="0"/>
              <a:t>arotid shudder</a:t>
            </a:r>
          </a:p>
        </p:txBody>
      </p:sp>
    </p:spTree>
    <p:extLst>
      <p:ext uri="{BB962C8B-B14F-4D97-AF65-F5344CB8AC3E}">
        <p14:creationId xmlns:p14="http://schemas.microsoft.com/office/powerpoint/2010/main" val="39527873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2C8C1-ADC0-3C03-C9CD-715C3A77C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10852-2D99-7FEE-9152-F88E0A9D4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Q" dirty="0"/>
              <a:t>ECG</a:t>
            </a:r>
          </a:p>
          <a:p>
            <a:r>
              <a:rPr lang="en-IQ" dirty="0"/>
              <a:t>Echo</a:t>
            </a:r>
          </a:p>
        </p:txBody>
      </p:sp>
    </p:spTree>
    <p:extLst>
      <p:ext uri="{BB962C8B-B14F-4D97-AF65-F5344CB8AC3E}">
        <p14:creationId xmlns:p14="http://schemas.microsoft.com/office/powerpoint/2010/main" val="3971438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15DC3-72C7-F2F5-5517-95CABE55B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9FE33C-A043-7247-B229-2AA6575C19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IQ" dirty="0"/>
              <a:t>o know the causes of VHD</a:t>
            </a:r>
          </a:p>
          <a:p>
            <a:r>
              <a:rPr lang="en-IQ" dirty="0"/>
              <a:t>Presentaions of VHD</a:t>
            </a:r>
          </a:p>
          <a:p>
            <a:r>
              <a:rPr lang="en-IQ" dirty="0"/>
              <a:t>Diagnosis of VHD</a:t>
            </a:r>
          </a:p>
          <a:p>
            <a:r>
              <a:rPr lang="en-IQ" dirty="0"/>
              <a:t>Mangement</a:t>
            </a:r>
          </a:p>
        </p:txBody>
      </p:sp>
    </p:spTree>
    <p:extLst>
      <p:ext uri="{BB962C8B-B14F-4D97-AF65-F5344CB8AC3E}">
        <p14:creationId xmlns:p14="http://schemas.microsoft.com/office/powerpoint/2010/main" val="30909341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E84C1-C246-7F70-9991-22B5B41F6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treatment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F5F79-0EF6-5DD1-17DB-4BC55FC208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</a:t>
            </a:r>
            <a:r>
              <a:rPr lang="en-IQ" dirty="0"/>
              <a:t>alve replacement</a:t>
            </a:r>
          </a:p>
          <a:p>
            <a:r>
              <a:rPr lang="en-IQ" dirty="0"/>
              <a:t>Surgical AVR</a:t>
            </a:r>
          </a:p>
          <a:p>
            <a:r>
              <a:rPr lang="en-IQ" dirty="0"/>
              <a:t>TAVI</a:t>
            </a:r>
          </a:p>
        </p:txBody>
      </p:sp>
    </p:spTree>
    <p:extLst>
      <p:ext uri="{BB962C8B-B14F-4D97-AF65-F5344CB8AC3E}">
        <p14:creationId xmlns:p14="http://schemas.microsoft.com/office/powerpoint/2010/main" val="15988763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B2B65-7594-016F-7D53-5D978A701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AR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D71DA3E-4E06-FA89-589B-61EED2C047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120462"/>
            <a:ext cx="10057327" cy="5372414"/>
          </a:xfrm>
        </p:spPr>
      </p:pic>
    </p:spTree>
    <p:extLst>
      <p:ext uri="{BB962C8B-B14F-4D97-AF65-F5344CB8AC3E}">
        <p14:creationId xmlns:p14="http://schemas.microsoft.com/office/powerpoint/2010/main" val="32589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F901A-9D5C-B5F6-175F-F64569980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Clinical featuers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02D59-A5F5-B8B2-9607-DB60841A2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Q" dirty="0"/>
              <a:t>DOE</a:t>
            </a:r>
          </a:p>
          <a:p>
            <a:r>
              <a:rPr lang="en-IQ" dirty="0"/>
              <a:t>Palpitation</a:t>
            </a:r>
          </a:p>
          <a:p>
            <a:r>
              <a:rPr lang="en-IQ" dirty="0"/>
              <a:t>Chest pain</a:t>
            </a:r>
          </a:p>
        </p:txBody>
      </p:sp>
    </p:spTree>
    <p:extLst>
      <p:ext uri="{BB962C8B-B14F-4D97-AF65-F5344CB8AC3E}">
        <p14:creationId xmlns:p14="http://schemas.microsoft.com/office/powerpoint/2010/main" val="12500006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12982-037D-5AA9-9896-5A9B5DFCD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signes</a:t>
            </a:r>
          </a:p>
        </p:txBody>
      </p:sp>
      <p:pic>
        <p:nvPicPr>
          <p:cNvPr id="5" name="Content Placeholder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FA006FDF-C075-0F10-CCED-581FB26FDD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0913" y="1352281"/>
            <a:ext cx="11307650" cy="5267460"/>
          </a:xfrm>
        </p:spPr>
      </p:pic>
    </p:spTree>
    <p:extLst>
      <p:ext uri="{BB962C8B-B14F-4D97-AF65-F5344CB8AC3E}">
        <p14:creationId xmlns:p14="http://schemas.microsoft.com/office/powerpoint/2010/main" val="25579133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E3364-7952-CDA8-EAC1-A6DE0A28D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MR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A0359-0B4F-0864-8758-E078546C5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</a:t>
            </a:r>
            <a:r>
              <a:rPr lang="en-IQ" dirty="0"/>
              <a:t>ide pulse pressure</a:t>
            </a:r>
          </a:p>
          <a:p>
            <a:r>
              <a:rPr lang="en-US" dirty="0"/>
              <a:t>C</a:t>
            </a:r>
            <a:r>
              <a:rPr lang="en-IQ" dirty="0"/>
              <a:t>ollapsing pulse</a:t>
            </a:r>
          </a:p>
          <a:p>
            <a:r>
              <a:rPr lang="en-US" dirty="0"/>
              <a:t>D</a:t>
            </a:r>
            <a:r>
              <a:rPr lang="en-IQ" dirty="0"/>
              <a:t>iastolic M at the left parasternal area</a:t>
            </a:r>
          </a:p>
        </p:txBody>
      </p:sp>
    </p:spTree>
    <p:extLst>
      <p:ext uri="{BB962C8B-B14F-4D97-AF65-F5344CB8AC3E}">
        <p14:creationId xmlns:p14="http://schemas.microsoft.com/office/powerpoint/2010/main" val="32001811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26C6E-AAA3-A92F-3ADD-A9740EF3B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Dx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744B3-D89D-AD0E-FD3B-985EC6DAA5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Q" dirty="0"/>
              <a:t>ECG </a:t>
            </a:r>
          </a:p>
          <a:p>
            <a:r>
              <a:rPr lang="en-IQ" dirty="0"/>
              <a:t>Echo</a:t>
            </a:r>
          </a:p>
        </p:txBody>
      </p:sp>
    </p:spTree>
    <p:extLst>
      <p:ext uri="{BB962C8B-B14F-4D97-AF65-F5344CB8AC3E}">
        <p14:creationId xmlns:p14="http://schemas.microsoft.com/office/powerpoint/2010/main" val="30860689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516BA-A83B-B731-FFDF-EC764B880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mangment</a:t>
            </a:r>
          </a:p>
        </p:txBody>
      </p:sp>
      <p:pic>
        <p:nvPicPr>
          <p:cNvPr id="5" name="Content Placeholder 4" descr="A diagram of a patient's flow&#10;&#10;AI-generated content may be incorrect.">
            <a:extLst>
              <a:ext uri="{FF2B5EF4-FFF2-40B4-BE49-F238E27FC236}">
                <a16:creationId xmlns:a16="http://schemas.microsoft.com/office/drawing/2014/main" id="{AEBC48FA-B858-ABA8-9AE6-28A893E772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9707" y="1825625"/>
            <a:ext cx="9028090" cy="4832752"/>
          </a:xfrm>
        </p:spPr>
      </p:pic>
    </p:spTree>
    <p:extLst>
      <p:ext uri="{BB962C8B-B14F-4D97-AF65-F5344CB8AC3E}">
        <p14:creationId xmlns:p14="http://schemas.microsoft.com/office/powerpoint/2010/main" val="1831641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CD479-2B35-5A5A-9013-2C33EF10F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Mitral Stenosis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C64FB-55FA-2EAE-C72B-8722306F52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Q" dirty="0"/>
              <a:t>Congenital </a:t>
            </a:r>
          </a:p>
          <a:p>
            <a:r>
              <a:rPr lang="en-US" dirty="0"/>
              <a:t>A</a:t>
            </a:r>
            <a:r>
              <a:rPr lang="en-IQ" dirty="0"/>
              <a:t>cquired</a:t>
            </a:r>
          </a:p>
          <a:p>
            <a:pPr marL="514350" indent="-514350">
              <a:buAutoNum type="alphaLcPeriod"/>
            </a:pPr>
            <a:r>
              <a:rPr lang="en-IQ" dirty="0"/>
              <a:t>Rheumatic heart disease</a:t>
            </a:r>
          </a:p>
          <a:p>
            <a:pPr marL="514350" indent="-514350">
              <a:buAutoNum type="alphaLcPeriod"/>
            </a:pPr>
            <a:r>
              <a:rPr lang="en-US" dirty="0"/>
              <a:t>D</a:t>
            </a:r>
            <a:r>
              <a:rPr lang="en-IQ" dirty="0"/>
              <a:t>egenerative</a:t>
            </a:r>
          </a:p>
          <a:p>
            <a:pPr marL="514350" indent="-514350">
              <a:buAutoNum type="alphaLcPeriod"/>
            </a:pPr>
            <a:r>
              <a:rPr lang="en-US" dirty="0"/>
              <a:t>E</a:t>
            </a:r>
            <a:r>
              <a:rPr lang="en-IQ" dirty="0"/>
              <a:t>ndomyocardial fibrosis</a:t>
            </a:r>
          </a:p>
          <a:p>
            <a:pPr marL="514350" indent="-514350">
              <a:buAutoNum type="alphaLcPeriod"/>
            </a:pPr>
            <a:r>
              <a:rPr lang="en-IQ" dirty="0"/>
              <a:t>SLE</a:t>
            </a:r>
          </a:p>
          <a:p>
            <a:pPr marL="514350" indent="-514350">
              <a:buAutoNum type="alphaLcPeriod"/>
            </a:pPr>
            <a:r>
              <a:rPr lang="en-IQ" dirty="0"/>
              <a:t>Carcenoid syndrom</a:t>
            </a:r>
          </a:p>
        </p:txBody>
      </p:sp>
    </p:spTree>
    <p:extLst>
      <p:ext uri="{BB962C8B-B14F-4D97-AF65-F5344CB8AC3E}">
        <p14:creationId xmlns:p14="http://schemas.microsoft.com/office/powerpoint/2010/main" val="3083588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78815-544A-A67D-05F0-81A606F8C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symptoms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A9160-01D0-9D07-25A8-9F84669BAA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Q" dirty="0"/>
              <a:t>DOE</a:t>
            </a:r>
          </a:p>
          <a:p>
            <a:r>
              <a:rPr lang="en-IQ" dirty="0"/>
              <a:t>Palpitatin ( AF)</a:t>
            </a:r>
          </a:p>
          <a:p>
            <a:r>
              <a:rPr lang="en-IQ" dirty="0"/>
              <a:t>CVA.</a:t>
            </a:r>
          </a:p>
        </p:txBody>
      </p:sp>
    </p:spTree>
    <p:extLst>
      <p:ext uri="{BB962C8B-B14F-4D97-AF65-F5344CB8AC3E}">
        <p14:creationId xmlns:p14="http://schemas.microsoft.com/office/powerpoint/2010/main" val="933649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ACFE8-A0AC-185E-D477-EFF4603A6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Signs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88F5F-EECC-85A6-770E-96677DB439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Q" dirty="0"/>
              <a:t>Tapping apex beat.</a:t>
            </a:r>
          </a:p>
          <a:p>
            <a:r>
              <a:rPr lang="en-IQ" dirty="0"/>
              <a:t>Loud S1</a:t>
            </a:r>
          </a:p>
          <a:p>
            <a:r>
              <a:rPr lang="en-IQ" dirty="0"/>
              <a:t>Apical diastolic rumbling M</a:t>
            </a:r>
          </a:p>
          <a:p>
            <a:r>
              <a:rPr lang="en-US" dirty="0"/>
              <a:t>O</a:t>
            </a:r>
            <a:r>
              <a:rPr lang="en-IQ" dirty="0"/>
              <a:t>pening snap</a:t>
            </a:r>
          </a:p>
        </p:txBody>
      </p:sp>
    </p:spTree>
    <p:extLst>
      <p:ext uri="{BB962C8B-B14F-4D97-AF65-F5344CB8AC3E}">
        <p14:creationId xmlns:p14="http://schemas.microsoft.com/office/powerpoint/2010/main" val="3708595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D8D20-803B-57A8-3987-E3EE73140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ECG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45EAA-C381-EFA0-9DC9-EB29F1365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Q" dirty="0"/>
              <a:t>P mitrale</a:t>
            </a:r>
          </a:p>
        </p:txBody>
      </p:sp>
    </p:spTree>
    <p:extLst>
      <p:ext uri="{BB962C8B-B14F-4D97-AF65-F5344CB8AC3E}">
        <p14:creationId xmlns:p14="http://schemas.microsoft.com/office/powerpoint/2010/main" val="2515559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9AB91-E3E2-B0F2-6D33-10F2819C8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CXR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73001-FE6A-EDF8-DEB5-8A36276F6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Q" dirty="0"/>
              <a:t>Mitralization of left heart border</a:t>
            </a:r>
          </a:p>
          <a:p>
            <a:r>
              <a:rPr lang="en-US" dirty="0"/>
              <a:t>N</a:t>
            </a:r>
            <a:r>
              <a:rPr lang="en-IQ" dirty="0"/>
              <a:t>otching of the esophagus by barium swallow</a:t>
            </a:r>
          </a:p>
        </p:txBody>
      </p:sp>
    </p:spTree>
    <p:extLst>
      <p:ext uri="{BB962C8B-B14F-4D97-AF65-F5344CB8AC3E}">
        <p14:creationId xmlns:p14="http://schemas.microsoft.com/office/powerpoint/2010/main" val="2517800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7BD4E-0715-AD8C-0502-7B3596CE9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Echo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E10F3-0E8D-A7C4-8DDE-8A2EC3036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</a:t>
            </a:r>
            <a:r>
              <a:rPr lang="en-IQ" dirty="0"/>
              <a:t>ack of EF slop</a:t>
            </a:r>
          </a:p>
          <a:p>
            <a:r>
              <a:rPr lang="en-US" dirty="0"/>
              <a:t>T</a:t>
            </a:r>
            <a:r>
              <a:rPr lang="en-IQ" dirty="0"/>
              <a:t>hickening of the leaflet</a:t>
            </a:r>
          </a:p>
          <a:p>
            <a:r>
              <a:rPr lang="en-IQ" dirty="0"/>
              <a:t>Mild MS= MVA &gt;1.5 cm</a:t>
            </a:r>
            <a:r>
              <a:rPr lang="en-IQ" baseline="30000" dirty="0"/>
              <a:t>2</a:t>
            </a:r>
          </a:p>
          <a:p>
            <a:r>
              <a:rPr lang="en-IQ" dirty="0"/>
              <a:t>Moderate MS MVA 1-1.5 C</a:t>
            </a:r>
            <a:endParaRPr lang="en-IQ" baseline="30000" dirty="0"/>
          </a:p>
          <a:p>
            <a:r>
              <a:rPr lang="en-US" dirty="0"/>
              <a:t>S</a:t>
            </a:r>
            <a:r>
              <a:rPr lang="en-IQ" dirty="0"/>
              <a:t>evere MS= MVA &lt;1 cm</a:t>
            </a:r>
            <a:r>
              <a:rPr lang="en-IQ" baseline="30000" dirty="0"/>
              <a:t>2</a:t>
            </a:r>
            <a:endParaRPr lang="en-IQ" dirty="0"/>
          </a:p>
        </p:txBody>
      </p:sp>
    </p:spTree>
    <p:extLst>
      <p:ext uri="{BB962C8B-B14F-4D97-AF65-F5344CB8AC3E}">
        <p14:creationId xmlns:p14="http://schemas.microsoft.com/office/powerpoint/2010/main" val="1646918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4F880-8C0C-2383-916B-E848E3A37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Q" dirty="0"/>
              <a:t>Treatment of mild to moderate 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70E64-B9CD-2A78-F0EF-5719AF4C2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Q" dirty="0"/>
              <a:t>Beta blocker.</a:t>
            </a:r>
          </a:p>
          <a:p>
            <a:r>
              <a:rPr lang="en-US" dirty="0"/>
              <a:t>D</a:t>
            </a:r>
            <a:r>
              <a:rPr lang="en-IQ" dirty="0"/>
              <a:t>igoxin</a:t>
            </a:r>
          </a:p>
          <a:p>
            <a:r>
              <a:rPr lang="en-US" dirty="0"/>
              <a:t>D</a:t>
            </a:r>
            <a:r>
              <a:rPr lang="en-IQ" dirty="0"/>
              <a:t>iuretics</a:t>
            </a:r>
          </a:p>
          <a:p>
            <a:r>
              <a:rPr lang="en-US" dirty="0"/>
              <a:t>P</a:t>
            </a:r>
            <a:r>
              <a:rPr lang="en-IQ" dirty="0"/>
              <a:t>ossible anticoagulant</a:t>
            </a:r>
          </a:p>
        </p:txBody>
      </p:sp>
    </p:spTree>
    <p:extLst>
      <p:ext uri="{BB962C8B-B14F-4D97-AF65-F5344CB8AC3E}">
        <p14:creationId xmlns:p14="http://schemas.microsoft.com/office/powerpoint/2010/main" val="3651012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343</Words>
  <Application>Microsoft Macintosh PowerPoint</Application>
  <PresentationFormat>Widescreen</PresentationFormat>
  <Paragraphs>128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Aptos</vt:lpstr>
      <vt:lpstr>Aptos Display</vt:lpstr>
      <vt:lpstr>Arial</vt:lpstr>
      <vt:lpstr>Helvetica</vt:lpstr>
      <vt:lpstr>Office Theme</vt:lpstr>
      <vt:lpstr>Valvular Heart Diseases</vt:lpstr>
      <vt:lpstr>Objective</vt:lpstr>
      <vt:lpstr>Mitral Stenosis</vt:lpstr>
      <vt:lpstr>symptoms</vt:lpstr>
      <vt:lpstr>Signs</vt:lpstr>
      <vt:lpstr>ECG</vt:lpstr>
      <vt:lpstr>CXR</vt:lpstr>
      <vt:lpstr>Echo</vt:lpstr>
      <vt:lpstr>Treatment of mild to moderate MS</vt:lpstr>
      <vt:lpstr>Treatment of severe MS</vt:lpstr>
      <vt:lpstr>MR</vt:lpstr>
      <vt:lpstr>Clinical features</vt:lpstr>
      <vt:lpstr>signes</vt:lpstr>
      <vt:lpstr>Diagnosis</vt:lpstr>
      <vt:lpstr>manegment</vt:lpstr>
      <vt:lpstr>Aortic stenosis</vt:lpstr>
      <vt:lpstr>Clinical features</vt:lpstr>
      <vt:lpstr>signs</vt:lpstr>
      <vt:lpstr>diagnosis</vt:lpstr>
      <vt:lpstr>treatment</vt:lpstr>
      <vt:lpstr>AR</vt:lpstr>
      <vt:lpstr>Clinical featuers</vt:lpstr>
      <vt:lpstr>signes</vt:lpstr>
      <vt:lpstr>MR</vt:lpstr>
      <vt:lpstr>Dx</vt:lpstr>
      <vt:lpstr>mangment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Mazin Hazza</dc:creator>
  <cp:lastModifiedBy>Mazin Hazza</cp:lastModifiedBy>
  <cp:revision>1</cp:revision>
  <dcterms:created xsi:type="dcterms:W3CDTF">2025-02-23T05:25:39Z</dcterms:created>
  <dcterms:modified xsi:type="dcterms:W3CDTF">2025-02-23T06:32:26Z</dcterms:modified>
</cp:coreProperties>
</file>